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F514E0-5712-4129-B96C-CE7E641E9006}">
  <a:tblStyle styleId="{29F514E0-5712-4129-B96C-CE7E641E9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2b5b1bf6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c2b5b1bf63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2b5b1bf63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c2b5b1bf63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2b5b1bf6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c2b5b1bf63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2b5b1bf63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c2b5b1bf63_1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2b5b1bf63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c2b5b1bf63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2b5b1bf63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c2b5b1bf63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2b5b1bf63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c2b5b1bf63_1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2b5b1bf6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c2b5b1bf6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2b5b1bf6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2b5b1bf6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2b5b1bf6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2b5b1bf6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2b5b1bf63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2b5b1bf63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2b5b1bf6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c2b5b1bf63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2b5b1bf6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c2b5b1bf6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2b5b1b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2b5b1b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2b5b1bf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2b5b1bf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2b5b1bf6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c2b5b1bf6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2b5b1bf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2b5b1bf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2b5b1bf6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2b5b1bf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2b5b1bf6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2b5b1bf6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2b5b1bf6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c2b5b1bf6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2b5b1bf6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c2b5b1bf6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2b5b1bf6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c2b5b1bf63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2b5b1bf6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2b5b1bf6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2b5b1bf6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2b5b1bf6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c2b5b1bf63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c2b5b1bf63_1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c2b5b1bf63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c2b5b1bf63_1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c2b5b1bf63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c2b5b1bf63_1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c2b5b1bf63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c2b5b1bf63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c2b5b1bf63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c2b5b1bf63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2b5b1bf6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c2b5b1bf63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b5b1bf6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c2b5b1bf63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2b5b1bf63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c2b5b1bf63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2b5b1bf6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c2b5b1bf63_1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2b5b1bf6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c2b5b1bf63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2b5b1bf63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c2b5b1bf63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1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29" y="0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63" name="Google Shape;63;p14"/>
            <p:cNvSpPr/>
            <p:nvPr/>
          </p:nvSpPr>
          <p:spPr>
            <a:xfrm>
              <a:off x="1560551" y="3985"/>
              <a:ext cx="9313016" cy="6858000"/>
            </a:xfrm>
            <a:custGeom>
              <a:rect b="b" l="l" r="r" t="t"/>
              <a:pathLst>
                <a:path extrusionOk="0" h="6858000" w="9313016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659468" y="3985"/>
              <a:ext cx="9065550" cy="6858000"/>
            </a:xfrm>
            <a:custGeom>
              <a:rect b="b" l="l" r="r" t="t"/>
              <a:pathLst>
                <a:path extrusionOk="0" h="6858000" w="906555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648217" y="3985"/>
              <a:ext cx="9088051" cy="6858000"/>
            </a:xfrm>
            <a:custGeom>
              <a:rect b="b" l="l" r="r" t="t"/>
              <a:pathLst>
                <a:path extrusionOk="0" h="6858000" w="9088051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629061" y="3985"/>
              <a:ext cx="9107210" cy="6858000"/>
            </a:xfrm>
            <a:custGeom>
              <a:rect b="b" l="l" r="r" t="t"/>
              <a:pathLst>
                <a:path extrusionOk="0" h="6858000" w="910721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303402" y="3985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318434" y="3985"/>
              <a:ext cx="9747620" cy="6858000"/>
            </a:xfrm>
            <a:custGeom>
              <a:rect b="b" l="l" r="r" t="t"/>
              <a:pathLst>
                <a:path extrusionOk="0" h="6858000" w="974762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308320" y="3985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" name="Google Shape;70;p14"/>
          <p:cNvSpPr txBox="1"/>
          <p:nvPr>
            <p:ph type="ctrTitle"/>
          </p:nvPr>
        </p:nvSpPr>
        <p:spPr>
          <a:xfrm>
            <a:off x="2411797" y="1323305"/>
            <a:ext cx="43206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6538"/>
              <a:buFont typeface="Malgun Gothic"/>
              <a:buNone/>
            </a:pPr>
            <a:r>
              <a:rPr lang="ko">
                <a:solidFill>
                  <a:schemeClr val="dk2"/>
                </a:solidFill>
              </a:rPr>
              <a:t>TRIP WITH YOU</a:t>
            </a:r>
            <a:br>
              <a:rPr lang="ko"/>
            </a:br>
            <a:br>
              <a:rPr lang="ko" sz="3900"/>
            </a:br>
            <a:r>
              <a:rPr lang="ko" sz="2700">
                <a:solidFill>
                  <a:schemeClr val="dk2"/>
                </a:solidFill>
              </a:rPr>
              <a:t>2팀 프로젝트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411797" y="3123864"/>
            <a:ext cx="4320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4285"/>
              <a:buNone/>
            </a:pPr>
            <a:r>
              <a:rPr lang="ko">
                <a:solidFill>
                  <a:schemeClr val="dk2"/>
                </a:solidFill>
              </a:rPr>
              <a:t>자바 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풀스택</a:t>
            </a:r>
            <a:r>
              <a:rPr lang="ko">
                <a:solidFill>
                  <a:schemeClr val="dk2"/>
                </a:solidFill>
              </a:rPr>
              <a:t> &amp; 빅데이터 AI 융합 개발자 양성과정 1차 프로젝트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962" y="1129421"/>
            <a:ext cx="7706076" cy="38530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787" y="1129553"/>
            <a:ext cx="1735932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중단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하늘, 스크린샷이(가) 표시된 사진&#10;&#10;자동 생성된 설명" id="154" name="Google Shape;154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07" l="0" r="99" t="1510"/>
          <a:stretch/>
        </p:blipFill>
        <p:spPr>
          <a:xfrm>
            <a:off x="946258" y="1256420"/>
            <a:ext cx="7251600" cy="3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하단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" name="Google Shape;16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820" y="1256420"/>
            <a:ext cx="6830400" cy="3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-1" y="0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977888" y="668656"/>
            <a:ext cx="43998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Malgun Gothic"/>
              <a:buNone/>
            </a:pPr>
            <a:r>
              <a:rPr lang="ko" sz="6600"/>
              <a:t>로그인 화면</a:t>
            </a:r>
            <a:endParaRPr sz="6600"/>
          </a:p>
        </p:txBody>
      </p:sp>
      <p:sp>
        <p:nvSpPr>
          <p:cNvPr id="168" name="Google Shape;168;p26"/>
          <p:cNvSpPr/>
          <p:nvPr/>
        </p:nvSpPr>
        <p:spPr>
          <a:xfrm>
            <a:off x="0" y="668655"/>
            <a:ext cx="541800" cy="38034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666" y="314663"/>
            <a:ext cx="3000117" cy="54941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406400" sx="89000" rotWithShape="0" dir="5400000" dist="317500" sy="89000">
              <a:srgbClr val="000000">
                <a:alpha val="14900"/>
              </a:srgbClr>
            </a:outerShdw>
          </a:effectLst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10602" l="29250" r="8975" t="0"/>
          <a:stretch/>
        </p:blipFill>
        <p:spPr>
          <a:xfrm>
            <a:off x="3794887" y="1545744"/>
            <a:ext cx="4476832" cy="3158236"/>
          </a:xfrm>
          <a:prstGeom prst="rect">
            <a:avLst/>
          </a:prstGeom>
          <a:noFill/>
          <a:ln>
            <a:noFill/>
          </a:ln>
          <a:effectLst>
            <a:outerShdw blurRad="406400" sx="89000" rotWithShape="0" dir="5400000" dist="317500" sy="89000">
              <a:srgbClr val="000000">
                <a:alpha val="14900"/>
              </a:srgbClr>
            </a:outerShdw>
          </a:effectLst>
        </p:spPr>
      </p:pic>
      <p:sp>
        <p:nvSpPr>
          <p:cNvPr id="171" name="Google Shape;171;p26"/>
          <p:cNvSpPr/>
          <p:nvPr/>
        </p:nvSpPr>
        <p:spPr>
          <a:xfrm>
            <a:off x="7571568" y="1596389"/>
            <a:ext cx="699600" cy="2118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 rot="10800000">
            <a:off x="6770552" y="903262"/>
            <a:ext cx="1073100" cy="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837374" y="491346"/>
            <a:ext cx="3460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" sz="3200"/>
              <a:t>회원가입 및 마이페이지</a:t>
            </a:r>
            <a:endParaRPr sz="3200"/>
          </a:p>
        </p:txBody>
      </p:sp>
      <p:sp>
        <p:nvSpPr>
          <p:cNvPr id="179" name="Google Shape;179;p27"/>
          <p:cNvSpPr/>
          <p:nvPr/>
        </p:nvSpPr>
        <p:spPr>
          <a:xfrm>
            <a:off x="-1" y="1"/>
            <a:ext cx="455100" cy="2425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>
            <a:off x="891540" y="54864"/>
            <a:ext cx="884174" cy="174627"/>
            <a:chOff x="7763256" y="73152"/>
            <a:chExt cx="1178898" cy="232836"/>
          </a:xfrm>
        </p:grpSpPr>
        <p:sp>
          <p:nvSpPr>
            <p:cNvPr id="181" name="Google Shape;181;p27"/>
            <p:cNvSpPr/>
            <p:nvPr/>
          </p:nvSpPr>
          <p:spPr>
            <a:xfrm>
              <a:off x="8263077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8263077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8138122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8138122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8013167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8013167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7888211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7888211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7763256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7763256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8887854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8887854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8762899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8762899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8637944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8637944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8512988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8512988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8388033" y="73152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8388033" y="246888"/>
              <a:ext cx="54300" cy="5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테이블이(가) 표시된 사진&#10;&#10;자동 생성된 설명" id="201" name="Google Shape;201;p27"/>
          <p:cNvPicPr preferRelativeResize="0"/>
          <p:nvPr/>
        </p:nvPicPr>
        <p:blipFill rotWithShape="1">
          <a:blip r:embed="rId3">
            <a:alphaModFix/>
          </a:blip>
          <a:srcRect b="-794" l="13056" r="12715" t="28571"/>
          <a:stretch/>
        </p:blipFill>
        <p:spPr>
          <a:xfrm>
            <a:off x="4859878" y="342761"/>
            <a:ext cx="4190208" cy="177178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/>
          <p:nvPr/>
        </p:nvSpPr>
        <p:spPr>
          <a:xfrm>
            <a:off x="-1" y="2425488"/>
            <a:ext cx="455100" cy="27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테이블이(가) 표시된 사진&#10;&#10;자동 생성된 설명" id="203" name="Google Shape;203;p2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134" y="2486891"/>
            <a:ext cx="2267700" cy="259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04" name="Google Shape;20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9879" y="2567585"/>
            <a:ext cx="4190207" cy="243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 페이지 와이어프레임</a:t>
            </a:r>
            <a:endParaRPr/>
          </a:p>
        </p:txBody>
      </p:sp>
      <p:pic>
        <p:nvPicPr>
          <p:cNvPr id="211" name="Google Shape;21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931" y="1041180"/>
            <a:ext cx="7258200" cy="41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236825" y="2203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메인 페이지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-7781"/>
          <a:stretch/>
        </p:blipFill>
        <p:spPr>
          <a:xfrm>
            <a:off x="520175" y="920388"/>
            <a:ext cx="6351759" cy="38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980800" y="2337513"/>
            <a:ext cx="449100" cy="20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980800" y="3815088"/>
            <a:ext cx="449100" cy="20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-464175" y="1993113"/>
            <a:ext cx="11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7149975" y="1212875"/>
            <a:ext cx="173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사용자들이 작성한 여행 코스들을 나열.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최신순, 인기순, 조회수가 높은 순으로 정렬.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메인 페이지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5625"/>
            <a:ext cx="8839204" cy="304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/>
          <p:nvPr/>
        </p:nvSpPr>
        <p:spPr>
          <a:xfrm>
            <a:off x="898450" y="2241225"/>
            <a:ext cx="1003200" cy="20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검색 페이지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5" y="1427900"/>
            <a:ext cx="5711273" cy="32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213375" y="1571250"/>
            <a:ext cx="2574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검색 페이지는 사용자가 검색한 단어를 포함한 모든 코스를 제공합니다.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기능: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등록과 수정할 때 관련 검색어들이 데이터베이스에 저장되고 그 데이터베이스를 이용하여 코스들의 검색이 가능하게 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검색 페이지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600"/>
            <a:ext cx="8372772" cy="38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6034313" y="471949"/>
            <a:ext cx="2750100" cy="12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algun Gothic"/>
              <a:buNone/>
            </a:pPr>
            <a:r>
              <a:rPr lang="ko" sz="3000">
                <a:solidFill>
                  <a:srgbClr val="FFFFFF"/>
                </a:solidFill>
              </a:rPr>
              <a:t>대주제(여행) 선정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0" y="0"/>
            <a:ext cx="56646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59408" y="419555"/>
            <a:ext cx="4946100" cy="4304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36646" l="0" r="0" t="5016"/>
          <a:stretch/>
        </p:blipFill>
        <p:spPr>
          <a:xfrm>
            <a:off x="483489" y="541782"/>
            <a:ext cx="4697731" cy="40599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034315" y="1828801"/>
            <a:ext cx="27501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주제(여행)는 "문현희" 팀원이 제시</a:t>
            </a:r>
            <a:endParaRPr sz="1100"/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여행을 주제로 한 팀원들의 다양한 의견 제시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컨셉 및 제작할 수 있는 다양한 기능 논의 </a:t>
            </a:r>
            <a:endParaRPr sz="1100"/>
          </a:p>
          <a:p>
            <a:pPr indent="-889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667935" y="470647"/>
            <a:ext cx="403500" cy="125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633011" y="470647"/>
            <a:ext cx="403500" cy="125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403550" y="211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템플릿 페이지 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1417950"/>
            <a:ext cx="5378076" cy="26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/>
          <p:nvPr/>
        </p:nvSpPr>
        <p:spPr>
          <a:xfrm>
            <a:off x="6016075" y="1541050"/>
            <a:ext cx="2337000" cy="173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템플릿이란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플래너를 작성하기 전 여행 지역에 대한 정보들을 유저들에게 제공하는 기능입니다.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1030150"/>
            <a:ext cx="5378076" cy="26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188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템플릿 페이지</a:t>
            </a:r>
            <a:endParaRPr/>
          </a:p>
        </p:txBody>
      </p:sp>
      <p:cxnSp>
        <p:nvCxnSpPr>
          <p:cNvPr id="255" name="Google Shape;255;p34"/>
          <p:cNvCxnSpPr/>
          <p:nvPr/>
        </p:nvCxnSpPr>
        <p:spPr>
          <a:xfrm flipH="1" rot="10800000">
            <a:off x="3714750" y="2209175"/>
            <a:ext cx="2163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4"/>
          <p:cNvSpPr txBox="1"/>
          <p:nvPr/>
        </p:nvSpPr>
        <p:spPr>
          <a:xfrm>
            <a:off x="5878350" y="1813388"/>
            <a:ext cx="33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지역, 교통수단, 날짜로 검색 가능하며 통합 검색에서 키워드 검색</a:t>
            </a:r>
            <a:r>
              <a:rPr lang="ko" sz="1000"/>
              <a:t> 시 코스정보와 템플릿 정보가 결과로 출력될 예정입니다</a:t>
            </a:r>
            <a:r>
              <a:rPr lang="ko" sz="1000"/>
              <a:t>. </a:t>
            </a:r>
            <a:endParaRPr sz="1000"/>
          </a:p>
        </p:txBody>
      </p:sp>
      <p:cxnSp>
        <p:nvCxnSpPr>
          <p:cNvPr id="257" name="Google Shape;257;p34"/>
          <p:cNvCxnSpPr/>
          <p:nvPr/>
        </p:nvCxnSpPr>
        <p:spPr>
          <a:xfrm>
            <a:off x="2183950" y="2510525"/>
            <a:ext cx="3684000" cy="77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4"/>
          <p:cNvSpPr txBox="1"/>
          <p:nvPr/>
        </p:nvSpPr>
        <p:spPr>
          <a:xfrm>
            <a:off x="153050" y="3755113"/>
            <a:ext cx="338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새로 만들기 기능은 사이트에서 제공하는 장소 정보 없이 처음부터 끝까지 유저가 직접 만들어 갈 수 있는 서비스입니다.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이용법 - 새로 만들기 선택 시 구글지도 api 페이지로 이동 &gt; 지도에서 원하는 장소들 선택 &gt; 코스만들기 클릭 시 상세 페이지로 이동 &gt; 상세 페이지에서 플래너 작성 </a:t>
            </a:r>
            <a:endParaRPr sz="900"/>
          </a:p>
        </p:txBody>
      </p:sp>
      <p:cxnSp>
        <p:nvCxnSpPr>
          <p:cNvPr id="259" name="Google Shape;259;p34"/>
          <p:cNvCxnSpPr/>
          <p:nvPr/>
        </p:nvCxnSpPr>
        <p:spPr>
          <a:xfrm flipH="1" rot="-5400000">
            <a:off x="3505550" y="2546225"/>
            <a:ext cx="1510500" cy="143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4"/>
          <p:cNvSpPr txBox="1"/>
          <p:nvPr/>
        </p:nvSpPr>
        <p:spPr>
          <a:xfrm>
            <a:off x="3999800" y="41553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지도에서 검색 클릭 시 구글지도 api를 이용하여 제작한 지도 페이지로 넘어갑니다.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해당 페이지에서 원하는 장소를 검색 및 선택 후 여행 코스(플래너)를 페이지로 이동 가능합니다. 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1" name="Google Shape;261;p34"/>
          <p:cNvCxnSpPr/>
          <p:nvPr/>
        </p:nvCxnSpPr>
        <p:spPr>
          <a:xfrm flipH="1">
            <a:off x="1581750" y="3500450"/>
            <a:ext cx="969600" cy="30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4"/>
          <p:cNvSpPr txBox="1"/>
          <p:nvPr/>
        </p:nvSpPr>
        <p:spPr>
          <a:xfrm>
            <a:off x="5878350" y="2984363"/>
            <a:ext cx="338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(구현 예정 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추천 도시 기능은 인기 있는 지역 3곳을 추천합니다.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도시들을 선택 시 해당 도시 관련 탬플릿들이 있는 페이지로 이동합니다. </a:t>
            </a:r>
            <a:endParaRPr sz="1000"/>
          </a:p>
        </p:txBody>
      </p:sp>
      <p:sp>
        <p:nvSpPr>
          <p:cNvPr id="263" name="Google Shape;263;p34"/>
          <p:cNvSpPr/>
          <p:nvPr/>
        </p:nvSpPr>
        <p:spPr>
          <a:xfrm>
            <a:off x="3387725" y="3065675"/>
            <a:ext cx="612000" cy="56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속초 순대</a:t>
            </a:r>
            <a:endParaRPr sz="500"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975" y="3112525"/>
            <a:ext cx="173500" cy="17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4"/>
          <p:cNvCxnSpPr/>
          <p:nvPr/>
        </p:nvCxnSpPr>
        <p:spPr>
          <a:xfrm>
            <a:off x="3980100" y="3551475"/>
            <a:ext cx="31638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4"/>
          <p:cNvSpPr txBox="1"/>
          <p:nvPr/>
        </p:nvSpPr>
        <p:spPr>
          <a:xfrm>
            <a:off x="7388675" y="3888250"/>
            <a:ext cx="134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(구현 예정)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-지역정보 제공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해당 카드 선택 시 구글 지도 api페이지로 이동 &gt; 지도에 해당 지역 정보들이 자동으로 생성 &gt; 지역 추가 선택 또는 코스 짜기 선택 &gt; 플래너 상세페이지에서 추가로 플랜 할 수 있다.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903" y="1457900"/>
            <a:ext cx="7592187" cy="3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777150" y="98300"/>
            <a:ext cx="758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장소 추가 페이지</a:t>
            </a:r>
            <a:endParaRPr sz="2500"/>
          </a:p>
        </p:txBody>
      </p:sp>
      <p:sp>
        <p:nvSpPr>
          <p:cNvPr id="273" name="Google Shape;273;p35"/>
          <p:cNvSpPr txBox="1"/>
          <p:nvPr/>
        </p:nvSpPr>
        <p:spPr>
          <a:xfrm>
            <a:off x="777150" y="862700"/>
            <a:ext cx="7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유저가 여행 일정에 추가하고 싶은 장소 추가를 도와주는 페이지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6"/>
          <p:cNvGrpSpPr/>
          <p:nvPr/>
        </p:nvGrpSpPr>
        <p:grpSpPr>
          <a:xfrm>
            <a:off x="1996213" y="978500"/>
            <a:ext cx="5151575" cy="3575799"/>
            <a:chOff x="1211675" y="1131375"/>
            <a:chExt cx="5151575" cy="3575799"/>
          </a:xfrm>
        </p:grpSpPr>
        <p:pic>
          <p:nvPicPr>
            <p:cNvPr id="279" name="Google Shape;279;p36"/>
            <p:cNvPicPr preferRelativeResize="0"/>
            <p:nvPr/>
          </p:nvPicPr>
          <p:blipFill rotWithShape="1">
            <a:blip r:embed="rId3">
              <a:alphaModFix/>
            </a:blip>
            <a:srcRect b="0" l="0" r="63032" t="0"/>
            <a:stretch/>
          </p:blipFill>
          <p:spPr>
            <a:xfrm>
              <a:off x="1211675" y="1131375"/>
              <a:ext cx="2828877" cy="3575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6"/>
            <p:cNvPicPr preferRelativeResize="0"/>
            <p:nvPr/>
          </p:nvPicPr>
          <p:blipFill rotWithShape="1">
            <a:blip r:embed="rId3">
              <a:alphaModFix/>
            </a:blip>
            <a:srcRect b="0" l="69647" r="0" t="0"/>
            <a:stretch/>
          </p:blipFill>
          <p:spPr>
            <a:xfrm>
              <a:off x="4040551" y="1131375"/>
              <a:ext cx="2322698" cy="3575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6"/>
          <p:cNvSpPr txBox="1"/>
          <p:nvPr/>
        </p:nvSpPr>
        <p:spPr>
          <a:xfrm>
            <a:off x="3581875" y="152825"/>
            <a:ext cx="18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버튼을 누르면 드롭바 생성</a:t>
            </a:r>
            <a:endParaRPr sz="1100"/>
          </a:p>
        </p:txBody>
      </p:sp>
      <p:cxnSp>
        <p:nvCxnSpPr>
          <p:cNvPr id="282" name="Google Shape;282;p36"/>
          <p:cNvCxnSpPr>
            <a:stCxn id="281" idx="2"/>
          </p:cNvCxnSpPr>
          <p:nvPr/>
        </p:nvCxnSpPr>
        <p:spPr>
          <a:xfrm flipH="1">
            <a:off x="2872075" y="506825"/>
            <a:ext cx="1638000" cy="58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6"/>
          <p:cNvCxnSpPr>
            <a:stCxn id="281" idx="2"/>
          </p:cNvCxnSpPr>
          <p:nvPr/>
        </p:nvCxnSpPr>
        <p:spPr>
          <a:xfrm>
            <a:off x="4510075" y="506825"/>
            <a:ext cx="1714500" cy="59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6"/>
          <p:cNvCxnSpPr>
            <a:stCxn id="285" idx="2"/>
          </p:cNvCxnSpPr>
          <p:nvPr/>
        </p:nvCxnSpPr>
        <p:spPr>
          <a:xfrm>
            <a:off x="1408775" y="1107500"/>
            <a:ext cx="81900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6"/>
          <p:cNvSpPr txBox="1"/>
          <p:nvPr/>
        </p:nvSpPr>
        <p:spPr>
          <a:xfrm>
            <a:off x="677075" y="753500"/>
            <a:ext cx="146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장소 이름 검색</a:t>
            </a:r>
            <a:endParaRPr sz="1100"/>
          </a:p>
        </p:txBody>
      </p:sp>
      <p:sp>
        <p:nvSpPr>
          <p:cNvPr id="286" name="Google Shape;286;p36"/>
          <p:cNvSpPr txBox="1"/>
          <p:nvPr/>
        </p:nvSpPr>
        <p:spPr>
          <a:xfrm>
            <a:off x="7507725" y="854075"/>
            <a:ext cx="15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장소 검색 결과 출력</a:t>
            </a:r>
            <a:endParaRPr sz="1100"/>
          </a:p>
        </p:txBody>
      </p:sp>
      <p:cxnSp>
        <p:nvCxnSpPr>
          <p:cNvPr id="287" name="Google Shape;287;p36"/>
          <p:cNvCxnSpPr>
            <a:stCxn id="286" idx="1"/>
          </p:cNvCxnSpPr>
          <p:nvPr/>
        </p:nvCxnSpPr>
        <p:spPr>
          <a:xfrm flipH="1">
            <a:off x="6836025" y="1031075"/>
            <a:ext cx="671700" cy="36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6"/>
          <p:cNvCxnSpPr>
            <a:stCxn id="289" idx="1"/>
          </p:cNvCxnSpPr>
          <p:nvPr/>
        </p:nvCxnSpPr>
        <p:spPr>
          <a:xfrm rot="10800000">
            <a:off x="6595875" y="2326175"/>
            <a:ext cx="7863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6"/>
          <p:cNvSpPr txBox="1"/>
          <p:nvPr/>
        </p:nvSpPr>
        <p:spPr>
          <a:xfrm>
            <a:off x="7382175" y="2326175"/>
            <a:ext cx="179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장소를 드롭바에서 삭제</a:t>
            </a:r>
            <a:endParaRPr sz="1100"/>
          </a:p>
        </p:txBody>
      </p:sp>
      <p:cxnSp>
        <p:nvCxnSpPr>
          <p:cNvPr id="290" name="Google Shape;290;p36"/>
          <p:cNvCxnSpPr/>
          <p:nvPr/>
        </p:nvCxnSpPr>
        <p:spPr>
          <a:xfrm flipH="1">
            <a:off x="6049900" y="1725325"/>
            <a:ext cx="18129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6"/>
          <p:cNvSpPr txBox="1"/>
          <p:nvPr/>
        </p:nvSpPr>
        <p:spPr>
          <a:xfrm>
            <a:off x="7792850" y="1529000"/>
            <a:ext cx="146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구글 맵에 선택한 장소로 이동 및 마크 처리 </a:t>
            </a:r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 flipH="1">
            <a:off x="1602150" y="3694350"/>
            <a:ext cx="4185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6"/>
          <p:cNvSpPr txBox="1"/>
          <p:nvPr/>
        </p:nvSpPr>
        <p:spPr>
          <a:xfrm>
            <a:off x="326575" y="3520850"/>
            <a:ext cx="108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모든 장소 선택 완료 후 클릭 시  플래너 상세페이지(등록)로 이동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50" y="1616000"/>
            <a:ext cx="4782300" cy="21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>
            <p:ph type="ctrTitle"/>
          </p:nvPr>
        </p:nvSpPr>
        <p:spPr>
          <a:xfrm>
            <a:off x="474975" y="163300"/>
            <a:ext cx="85206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 상세페이지(등록)</a:t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5715000" y="1765525"/>
            <a:ext cx="2449200" cy="1714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- 지도에서 선택한 장소들 불러옴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양식에 맞게 플랜 내용 작성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코스 화면 대표 이미지 넣기 가능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0" y="1406825"/>
            <a:ext cx="6163374" cy="2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/>
          <p:nvPr/>
        </p:nvSpPr>
        <p:spPr>
          <a:xfrm>
            <a:off x="6372825" y="1979875"/>
            <a:ext cx="2449200" cy="1714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여행일정 선택 시 하단에 보라색 박스에 여행 기간 자동 세팅 </a:t>
            </a:r>
            <a:endParaRPr/>
          </a:p>
        </p:txBody>
      </p:sp>
      <p:sp>
        <p:nvSpPr>
          <p:cNvPr id="307" name="Google Shape;307;p38"/>
          <p:cNvSpPr txBox="1"/>
          <p:nvPr>
            <p:ph idx="4294967295" type="ctrTitle"/>
          </p:nvPr>
        </p:nvSpPr>
        <p:spPr>
          <a:xfrm>
            <a:off x="495350" y="102050"/>
            <a:ext cx="85206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 상세페이지(등록)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1285200"/>
            <a:ext cx="5699569" cy="26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/>
          <p:nvPr/>
        </p:nvSpPr>
        <p:spPr>
          <a:xfrm>
            <a:off x="6388550" y="1744775"/>
            <a:ext cx="2235000" cy="1755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선택된 장소 및 이동 수단을 드래그하여 해당 박스에 넣기 가능</a:t>
            </a:r>
            <a:endParaRPr/>
          </a:p>
        </p:txBody>
      </p:sp>
      <p:sp>
        <p:nvSpPr>
          <p:cNvPr id="314" name="Google Shape;314;p39"/>
          <p:cNvSpPr txBox="1"/>
          <p:nvPr>
            <p:ph idx="4294967295" type="ctrTitle"/>
          </p:nvPr>
        </p:nvSpPr>
        <p:spPr>
          <a:xfrm>
            <a:off x="495350" y="102050"/>
            <a:ext cx="85206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 상세페이지(등록)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상세 페이지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00" y="971200"/>
            <a:ext cx="6875556" cy="3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>
            <a:off x="6708250" y="1070625"/>
            <a:ext cx="456600" cy="22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6655825" y="1678725"/>
            <a:ext cx="2598000" cy="554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로그인이 되지 않았을 때 수정하기, 삭제하기 불가</a:t>
            </a:r>
            <a:endParaRPr sz="1200"/>
          </a:p>
        </p:txBody>
      </p:sp>
      <p:cxnSp>
        <p:nvCxnSpPr>
          <p:cNvPr id="323" name="Google Shape;323;p40"/>
          <p:cNvCxnSpPr>
            <a:stCxn id="321" idx="2"/>
          </p:cNvCxnSpPr>
          <p:nvPr/>
        </p:nvCxnSpPr>
        <p:spPr>
          <a:xfrm>
            <a:off x="6936550" y="1298925"/>
            <a:ext cx="554100" cy="3594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상세 페이지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88" y="1041225"/>
            <a:ext cx="6881531" cy="3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/>
          <p:nvPr/>
        </p:nvSpPr>
        <p:spPr>
          <a:xfrm>
            <a:off x="1654625" y="1746072"/>
            <a:ext cx="1250400" cy="9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79600" y="1798525"/>
            <a:ext cx="1212900" cy="554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코스 대표 썸네일 사진</a:t>
            </a:r>
            <a:endParaRPr sz="1200"/>
          </a:p>
        </p:txBody>
      </p:sp>
      <p:cxnSp>
        <p:nvCxnSpPr>
          <p:cNvPr id="332" name="Google Shape;332;p41"/>
          <p:cNvCxnSpPr>
            <a:stCxn id="330" idx="1"/>
            <a:endCxn id="331" idx="3"/>
          </p:cNvCxnSpPr>
          <p:nvPr/>
        </p:nvCxnSpPr>
        <p:spPr>
          <a:xfrm rot="10800000">
            <a:off x="1292525" y="2075472"/>
            <a:ext cx="3621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1"/>
          <p:cNvSpPr/>
          <p:nvPr/>
        </p:nvSpPr>
        <p:spPr>
          <a:xfrm>
            <a:off x="6329125" y="4596948"/>
            <a:ext cx="1250400" cy="3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6019475" y="3590550"/>
            <a:ext cx="1541400" cy="554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로그인 후 나타나는 버튼들</a:t>
            </a:r>
            <a:endParaRPr sz="1200"/>
          </a:p>
        </p:txBody>
      </p:sp>
      <p:cxnSp>
        <p:nvCxnSpPr>
          <p:cNvPr id="335" name="Google Shape;335;p41"/>
          <p:cNvCxnSpPr>
            <a:stCxn id="333" idx="0"/>
          </p:cNvCxnSpPr>
          <p:nvPr/>
        </p:nvCxnSpPr>
        <p:spPr>
          <a:xfrm rot="10800000">
            <a:off x="6805525" y="4144548"/>
            <a:ext cx="1488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41"/>
          <p:cNvSpPr/>
          <p:nvPr/>
        </p:nvSpPr>
        <p:spPr>
          <a:xfrm>
            <a:off x="1502125" y="3433300"/>
            <a:ext cx="609300" cy="2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681300" y="3291700"/>
            <a:ext cx="539100" cy="3693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일수</a:t>
            </a:r>
            <a:endParaRPr sz="1200"/>
          </a:p>
        </p:txBody>
      </p:sp>
      <p:cxnSp>
        <p:nvCxnSpPr>
          <p:cNvPr id="338" name="Google Shape;338;p41"/>
          <p:cNvCxnSpPr>
            <a:stCxn id="336" idx="1"/>
          </p:cNvCxnSpPr>
          <p:nvPr/>
        </p:nvCxnSpPr>
        <p:spPr>
          <a:xfrm rot="10800000">
            <a:off x="1190425" y="3433150"/>
            <a:ext cx="31170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1"/>
          <p:cNvSpPr txBox="1"/>
          <p:nvPr/>
        </p:nvSpPr>
        <p:spPr>
          <a:xfrm>
            <a:off x="7838675" y="1831125"/>
            <a:ext cx="1212900" cy="12930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사용자가 등록한 코스를 상세하게 보여주는 페이지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상세 페이지</a:t>
            </a: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625" y="1071200"/>
            <a:ext cx="6857697" cy="3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/>
          <p:nvPr/>
        </p:nvSpPr>
        <p:spPr>
          <a:xfrm>
            <a:off x="2208650" y="1826700"/>
            <a:ext cx="4057800" cy="149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79600" y="1798525"/>
            <a:ext cx="1212900" cy="923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각 날짜에 이동수단과 장소 순서에 따라 나열</a:t>
            </a:r>
            <a:endParaRPr sz="1200"/>
          </a:p>
        </p:txBody>
      </p:sp>
      <p:cxnSp>
        <p:nvCxnSpPr>
          <p:cNvPr id="348" name="Google Shape;348;p42"/>
          <p:cNvCxnSpPr>
            <a:endCxn id="347" idx="3"/>
          </p:cNvCxnSpPr>
          <p:nvPr/>
        </p:nvCxnSpPr>
        <p:spPr>
          <a:xfrm rot="10800000">
            <a:off x="1292500" y="2260225"/>
            <a:ext cx="5568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세부 일정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1051671" y="12564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{29F514E0-5712-4129-B96C-CE7E641E9006}</a:tableStyleId>
              </a:tblPr>
              <a:tblGrid>
                <a:gridCol w="1754375"/>
                <a:gridCol w="5286275"/>
              </a:tblGrid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" sz="1800" u="none" cap="none" strike="noStrike"/>
                        <a:t>기간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프로젝트 상세 일정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11.23 ~ 11.25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주제 선정 및 세부 컨셉 논의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11.28 ~ 12.02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FrontEnd 설계 논의 및 메인 화면 Prototype 제작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12.05 ~ 12.09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DB 초기 모델링 및 화면 추가 제작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12.12 ~ 12.16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핵심 페이지 제작 및 Model, Controller 제작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12.19 ~ 12.23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코딩 작업(페이지 렌더링 및 세부 Model 설계)</a:t>
                      </a:r>
                      <a:endParaRPr sz="1100"/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12.26 ~ 12.28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lang="ko" sz="1800" u="none" cap="none" strike="noStrike"/>
                        <a:t>최종 코딩 작업 및 테스트 진행</a:t>
                      </a:r>
                      <a:endParaRPr b="0" i="0" sz="1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75" marB="45775" marR="91525" marL="91525"/>
                </a:tc>
              </a:tr>
              <a:tr h="41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" sz="1800" u="none" cap="none" strike="noStrike"/>
                        <a:t>12.29</a:t>
                      </a:r>
                      <a:endParaRPr sz="1100"/>
                    </a:p>
                  </a:txBody>
                  <a:tcPr marT="45775" marB="45775" marR="91525" marL="915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" sz="1800" u="none" cap="none" strike="noStrike"/>
                        <a:t>프로젝트 발표</a:t>
                      </a:r>
                      <a:endParaRPr sz="1100"/>
                    </a:p>
                  </a:txBody>
                  <a:tcPr marT="45775" marB="45775" marR="91525" marL="915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수정 페이지</a:t>
            </a:r>
            <a:endParaRPr/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63" y="1008650"/>
            <a:ext cx="6851763" cy="38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/>
        </p:nvSpPr>
        <p:spPr>
          <a:xfrm>
            <a:off x="7626900" y="1618875"/>
            <a:ext cx="1212900" cy="7389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수정하기 누르면 Google API로 이동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266775" y="12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 계획 수정 페이지</a:t>
            </a:r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5" y="909950"/>
            <a:ext cx="3488799" cy="19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/>
        </p:nvSpPr>
        <p:spPr>
          <a:xfrm>
            <a:off x="6354600" y="3499225"/>
            <a:ext cx="289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수정 페이지란 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계획했던 플랜을 수정하는 페이지입니다.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기능 - 지도페이지에서 장소들 재선택 후 수정 페이지로 넘어옵니다.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수정 페이지에서 장소, 대표사진, 이동수단 및 작성 양식 들을 수정할 수 있습니다. </a:t>
            </a:r>
            <a:endParaRPr sz="1100"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650" y="972650"/>
            <a:ext cx="3261373" cy="18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75" y="3459475"/>
            <a:ext cx="6032876" cy="1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여행 게시판 메인 화면</a:t>
            </a:r>
            <a:endParaRPr/>
          </a:p>
        </p:txBody>
      </p:sp>
      <p:pic>
        <p:nvPicPr>
          <p:cNvPr id="370" name="Google Shape;370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838200" y="1268016"/>
            <a:ext cx="3733800" cy="3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5417820" y="1313156"/>
            <a:ext cx="3497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페이지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인기글 리스트 출력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인기글 페이지로 이동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전체글 (최신순서) 리스트 출력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출력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선택 시 정렬 순서 선택 기능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390" y="2954655"/>
            <a:ext cx="4351020" cy="1637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5"/>
          <p:cNvCxnSpPr/>
          <p:nvPr/>
        </p:nvCxnSpPr>
        <p:spPr>
          <a:xfrm>
            <a:off x="4439031" y="2628900"/>
            <a:ext cx="206100" cy="32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여행 게시판 등록 페이지</a:t>
            </a:r>
            <a:endParaRPr/>
          </a:p>
        </p:txBody>
      </p:sp>
      <p:pic>
        <p:nvPicPr>
          <p:cNvPr id="379" name="Google Shape;379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600" l="0" r="0" t="0"/>
          <a:stretch/>
        </p:blipFill>
        <p:spPr>
          <a:xfrm>
            <a:off x="255178" y="995516"/>
            <a:ext cx="6161100" cy="39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 txBox="1"/>
          <p:nvPr/>
        </p:nvSpPr>
        <p:spPr>
          <a:xfrm>
            <a:off x="6489290" y="1356851"/>
            <a:ext cx="26163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버튼 클릭 시,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성공하면 디테일 페이지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실패하면 현재 페이지로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리다이렉트된다.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이미지는 DB에 이미지의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이름만 저장되며, 실제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이미지는 웹앱 Static 경로에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상태에서만 접근 가능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여행 게시판 디테일 페이지</a:t>
            </a:r>
            <a:endParaRPr/>
          </a:p>
        </p:txBody>
      </p:sp>
      <p:pic>
        <p:nvPicPr>
          <p:cNvPr id="386" name="Google Shape;386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2907" r="0" t="0"/>
          <a:stretch/>
        </p:blipFill>
        <p:spPr>
          <a:xfrm>
            <a:off x="420838" y="1010264"/>
            <a:ext cx="5529900" cy="37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7"/>
          <p:cNvCxnSpPr/>
          <p:nvPr/>
        </p:nvCxnSpPr>
        <p:spPr>
          <a:xfrm rot="10800000">
            <a:off x="4972050" y="1874343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8" name="Google Shape;388;p47"/>
          <p:cNvSpPr txBox="1"/>
          <p:nvPr/>
        </p:nvSpPr>
        <p:spPr>
          <a:xfrm>
            <a:off x="5543549" y="1770468"/>
            <a:ext cx="238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시 자신의 글 수정,삭제 버튼 출력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버튼 클릭 시 글,경로에서 이미지 삭제</a:t>
            </a:r>
            <a:endParaRPr sz="1100"/>
          </a:p>
        </p:txBody>
      </p:sp>
      <p:cxnSp>
        <p:nvCxnSpPr>
          <p:cNvPr id="389" name="Google Shape;389;p47"/>
          <p:cNvCxnSpPr>
            <a:stCxn id="390" idx="1"/>
          </p:cNvCxnSpPr>
          <p:nvPr/>
        </p:nvCxnSpPr>
        <p:spPr>
          <a:xfrm flipH="1">
            <a:off x="4972050" y="2620440"/>
            <a:ext cx="571500" cy="90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0" name="Google Shape;390;p47"/>
          <p:cNvSpPr txBox="1"/>
          <p:nvPr/>
        </p:nvSpPr>
        <p:spPr>
          <a:xfrm>
            <a:off x="5543550" y="2378040"/>
            <a:ext cx="223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별 좋아요/싫어요 구현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유저는 하나만 클릭 가능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게시글의 총합 좋아요/싫어요 출력</a:t>
            </a:r>
            <a:endParaRPr sz="1100"/>
          </a:p>
        </p:txBody>
      </p:sp>
      <p:cxnSp>
        <p:nvCxnSpPr>
          <p:cNvPr id="391" name="Google Shape;391;p47"/>
          <p:cNvCxnSpPr/>
          <p:nvPr/>
        </p:nvCxnSpPr>
        <p:spPr>
          <a:xfrm rot="10800000">
            <a:off x="4914163" y="4292603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2" name="Google Shape;392;p47"/>
          <p:cNvSpPr txBox="1"/>
          <p:nvPr/>
        </p:nvSpPr>
        <p:spPr>
          <a:xfrm>
            <a:off x="5485663" y="4188728"/>
            <a:ext cx="223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비동기로 댓글 등록/삭제/수정 구현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여행 게시판 수정 페이지</a:t>
            </a:r>
            <a:endParaRPr/>
          </a:p>
        </p:txBody>
      </p:sp>
      <p:pic>
        <p:nvPicPr>
          <p:cNvPr id="398" name="Google Shape;398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54471"/>
            <a:ext cx="51849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8"/>
          <p:cNvSpPr txBox="1"/>
          <p:nvPr/>
        </p:nvSpPr>
        <p:spPr>
          <a:xfrm>
            <a:off x="5980471" y="1268016"/>
            <a:ext cx="23886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올린 이미지 리스트를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 가능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이미지 리스트는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TYPE=“checkbox”안에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출력되어 클릭 시 선택되며,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버튼 클릭 시 삭제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마무리 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628650" y="148686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20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</a:rPr>
              <a:t>프로젝트 일정 </a:t>
            </a: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간트</a:t>
            </a:r>
            <a:r>
              <a:rPr lang="ko" sz="2400">
                <a:solidFill>
                  <a:schemeClr val="lt1"/>
                </a:solidFill>
              </a:rPr>
              <a:t> 차트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97" name="Google Shape;97;p1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228" l="563" r="661" t="1238"/>
          <a:stretch/>
        </p:blipFill>
        <p:spPr>
          <a:xfrm>
            <a:off x="482600" y="1359797"/>
            <a:ext cx="8178900" cy="30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</a:rPr>
              <a:t>프로젝트 업무 분장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테이블이(가) 표시된 사진&#10;&#10;자동 생성된 설명" id="104" name="Google Shape;104;p1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901" y="1256420"/>
            <a:ext cx="4394400" cy="3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17399" y="482600"/>
            <a:ext cx="840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매칭 사이트 주요 기능 논의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" name="Google Shape;11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5239" r="14594" t="0"/>
          <a:stretch/>
        </p:blipFill>
        <p:spPr>
          <a:xfrm>
            <a:off x="2488734" y="1256420"/>
            <a:ext cx="4166700" cy="3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771525" y="1475450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algun Gothic"/>
              <a:buNone/>
            </a:pPr>
            <a:r>
              <a:rPr lang="ko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DB 구성</a:t>
            </a:r>
            <a:endParaRPr sz="2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441" y="482599"/>
            <a:ext cx="4870500" cy="41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482600" y="241301"/>
            <a:ext cx="8178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algun Gothic"/>
              <a:buNone/>
            </a:pPr>
            <a:r>
              <a:rPr lang="ko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유저(user) 테이블 구성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82602" y="1337236"/>
            <a:ext cx="30063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6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user_id : 유저 아이디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pw : 비밀번호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 : 유저 이름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birth : 생년월일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phone : 전화번호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gender : 성별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 : 이메일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signup : 회원가입일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latest_login : 최근 로그인 시간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: 거주 지역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hobby : 취미</a:t>
            </a:r>
            <a:endParaRPr sz="1100"/>
          </a:p>
          <a:p>
            <a:pPr indent="63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login_state : 로그온/오프 상태</a:t>
            </a:r>
            <a:endParaRPr sz="1100"/>
          </a:p>
        </p:txBody>
      </p:sp>
      <p:grpSp>
        <p:nvGrpSpPr>
          <p:cNvPr id="126" name="Google Shape;126;p21"/>
          <p:cNvGrpSpPr/>
          <p:nvPr/>
        </p:nvGrpSpPr>
        <p:grpSpPr>
          <a:xfrm>
            <a:off x="45" y="3451123"/>
            <a:ext cx="760609" cy="1513125"/>
            <a:chOff x="60" y="4601497"/>
            <a:chExt cx="1014145" cy="2017500"/>
          </a:xfrm>
        </p:grpSpPr>
        <p:sp>
          <p:nvSpPr>
            <p:cNvPr id="127" name="Google Shape;127;p21"/>
            <p:cNvSpPr/>
            <p:nvPr/>
          </p:nvSpPr>
          <p:spPr>
            <a:xfrm rot="5400000">
              <a:off x="-501690" y="5103247"/>
              <a:ext cx="2017500" cy="101400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 rot="2700000">
              <a:off x="427814" y="5728750"/>
              <a:ext cx="485782" cy="485782"/>
            </a:xfrm>
            <a:prstGeom prst="rect">
              <a:avLst/>
            </a:pr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텍스트이(가) 표시된 사진&#10;&#10;자동 생성된 설명" id="129" name="Google Shape;129;p2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20458" l="0" r="51002" t="0"/>
          <a:stretch/>
        </p:blipFill>
        <p:spPr>
          <a:xfrm>
            <a:off x="5517969" y="1337236"/>
            <a:ext cx="1597200" cy="327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1"/>
          <p:cNvGrpSpPr/>
          <p:nvPr/>
        </p:nvGrpSpPr>
        <p:grpSpPr>
          <a:xfrm>
            <a:off x="8414835" y="-14"/>
            <a:ext cx="729499" cy="1451605"/>
            <a:chOff x="10918968" y="713059"/>
            <a:chExt cx="1272900" cy="2532900"/>
          </a:xfrm>
        </p:grpSpPr>
        <p:sp>
          <p:nvSpPr>
            <p:cNvPr id="131" name="Google Shape;131;p21"/>
            <p:cNvSpPr/>
            <p:nvPr/>
          </p:nvSpPr>
          <p:spPr>
            <a:xfrm rot="2700000">
              <a:off x="11052660" y="2120011"/>
              <a:ext cx="645306" cy="645306"/>
            </a:xfrm>
            <a:prstGeom prst="rect">
              <a:avLst/>
            </a:prstGeom>
            <a:solidFill>
              <a:schemeClr val="accent4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 rot="-5400000">
              <a:off x="10288968" y="1343059"/>
              <a:ext cx="2532900" cy="1272900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771525" y="1475450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algun Gothic"/>
              <a:buNone/>
            </a:pPr>
            <a:r>
              <a:rPr lang="ko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br>
              <a:rPr lang="ko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2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 VIEW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1987" l="0" r="-250" t="1553"/>
          <a:stretch/>
        </p:blipFill>
        <p:spPr>
          <a:xfrm>
            <a:off x="4640366" y="165"/>
            <a:ext cx="3021615" cy="514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